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7" r:id="rId2"/>
    <p:sldId id="459" r:id="rId3"/>
    <p:sldId id="469" r:id="rId4"/>
    <p:sldId id="468" r:id="rId5"/>
    <p:sldId id="460" r:id="rId6"/>
    <p:sldId id="470" r:id="rId7"/>
    <p:sldId id="354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7DC"/>
    <a:srgbClr val="213C51"/>
    <a:srgbClr val="4A5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9" autoAdjust="0"/>
    <p:restoredTop sz="93699"/>
  </p:normalViewPr>
  <p:slideViewPr>
    <p:cSldViewPr snapToGrid="0" snapToObjects="1">
      <p:cViewPr varScale="1">
        <p:scale>
          <a:sx n="115" d="100"/>
          <a:sy n="115" d="100"/>
        </p:scale>
        <p:origin x="16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827C0-5174-3A41-A743-FA2D41AFDF2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AEB86-5043-9942-BE96-32139BC4C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98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3F54-D377-4EEC-8563-684681F5389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34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3F54-D377-4EEC-8563-684681F5389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45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6203-3A7A-C24B-9161-D7F774E86A4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6AFC1-DB09-FC49-8C18-722070592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6203-3A7A-C24B-9161-D7F774E86A4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6AFC1-DB09-FC49-8C18-722070592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6203-3A7A-C24B-9161-D7F774E86A4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6AFC1-DB09-FC49-8C18-722070592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6203-3A7A-C24B-9161-D7F774E86A4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6AFC1-DB09-FC49-8C18-722070592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6203-3A7A-C24B-9161-D7F774E86A4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6AFC1-DB09-FC49-8C18-722070592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6203-3A7A-C24B-9161-D7F774E86A4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6AFC1-DB09-FC49-8C18-722070592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6203-3A7A-C24B-9161-D7F774E86A4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6AFC1-DB09-FC49-8C18-722070592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6203-3A7A-C24B-9161-D7F774E86A4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6AFC1-DB09-FC49-8C18-722070592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6203-3A7A-C24B-9161-D7F774E86A4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6AFC1-DB09-FC49-8C18-722070592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6203-3A7A-C24B-9161-D7F774E86A4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6AFC1-DB09-FC49-8C18-722070592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6203-3A7A-C24B-9161-D7F774E86A4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6AFC1-DB09-FC49-8C18-7220705925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D6203-3A7A-C24B-9161-D7F774E86A4D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6AFC1-DB09-FC49-8C18-722070592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2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791" y="1982708"/>
            <a:ext cx="8845826" cy="144629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z="4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COVIDPat</a:t>
            </a:r>
            <a:r>
              <a:rPr lang="en-US" altLang="zh-CN" sz="4400" dirty="0">
                <a:latin typeface="华文新魏" panose="02010800040101010101" pitchFamily="2" charset="-122"/>
                <a:ea typeface="华文新魏" panose="02010800040101010101" pitchFamily="2" charset="-122"/>
              </a:rPr>
              <a:t>: Frequent Pattern Discovery on COVID-19 Knowledge Graph</a:t>
            </a:r>
            <a:endParaRPr lang="en-US" sz="4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7938" y="4253886"/>
            <a:ext cx="7245036" cy="2029348"/>
          </a:xfrm>
        </p:spPr>
        <p:txBody>
          <a:bodyPr>
            <a:noAutofit/>
          </a:bodyPr>
          <a:lstStyle/>
          <a:p>
            <a:pPr>
              <a:spcBef>
                <a:spcPct val="20000"/>
              </a:spcBef>
            </a:pPr>
            <a:r>
              <a:rPr lang="en-US" altLang="en-US" sz="3000" b="1" dirty="0">
                <a:solidFill>
                  <a:srgbClr val="151C55"/>
                </a:solidFill>
              </a:rPr>
              <a:t>Dr. Bo Tang</a:t>
            </a:r>
            <a:r>
              <a:rPr lang="zh-CN" altLang="en-US" sz="3000" b="1" dirty="0">
                <a:solidFill>
                  <a:srgbClr val="151C55"/>
                </a:solidFill>
              </a:rPr>
              <a:t> </a:t>
            </a:r>
            <a:r>
              <a:rPr lang="en-US" altLang="zh-CN" sz="3000" b="1" dirty="0">
                <a:solidFill>
                  <a:srgbClr val="151C55"/>
                </a:solidFill>
              </a:rPr>
              <a:t>(</a:t>
            </a:r>
            <a:r>
              <a:rPr lang="zh-CN" altLang="en-US" sz="3000" b="1" dirty="0">
                <a:solidFill>
                  <a:srgbClr val="151C55"/>
                </a:solidFill>
              </a:rPr>
              <a:t>唐博</a:t>
            </a:r>
            <a:r>
              <a:rPr lang="en-US" altLang="zh-CN" sz="3000" b="1" dirty="0">
                <a:solidFill>
                  <a:srgbClr val="151C55"/>
                </a:solidFill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en-US" altLang="en-US" sz="3000" b="1" dirty="0">
                <a:solidFill>
                  <a:srgbClr val="151C55"/>
                </a:solidFill>
              </a:rPr>
              <a:t>tangb3@sustech.edu.cn</a:t>
            </a:r>
            <a:endParaRPr lang="en-US" altLang="en-US" sz="3000" dirty="0">
              <a:solidFill>
                <a:srgbClr val="C00000"/>
              </a:solidFill>
            </a:endParaRPr>
          </a:p>
          <a:p>
            <a:pPr>
              <a:spcBef>
                <a:spcPct val="20000"/>
              </a:spcBef>
            </a:pPr>
            <a:r>
              <a:rPr lang="en-US" altLang="en-US" sz="3000" dirty="0">
                <a:solidFill>
                  <a:srgbClr val="C00000"/>
                </a:solidFill>
              </a:rPr>
              <a:t>April 2020, </a:t>
            </a:r>
            <a:r>
              <a:rPr lang="en-US" altLang="en-US" sz="3000" dirty="0" err="1">
                <a:solidFill>
                  <a:srgbClr val="C00000"/>
                </a:solidFill>
              </a:rPr>
              <a:t>SUSTech</a:t>
            </a:r>
            <a:endParaRPr lang="en-US" altLang="en-US" sz="3000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967251" cy="134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81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125F8804-61B4-4013-AC69-987CA7E68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6" y="1037860"/>
            <a:ext cx="9144000" cy="146957"/>
          </a:xfrm>
          <a:prstGeom prst="rect">
            <a:avLst/>
          </a:prstGeom>
          <a:solidFill>
            <a:srgbClr val="0549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A31F1937-1E16-4722-B87B-3C332D694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7" y="19535"/>
            <a:ext cx="872140" cy="8693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CC48FE-7B66-4A4B-B2E3-79D49779A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770" y="1463182"/>
            <a:ext cx="6469947" cy="4761558"/>
          </a:xfrm>
          <a:prstGeom prst="rect">
            <a:avLst/>
          </a:prstGeom>
        </p:spPr>
      </p:pic>
      <p:sp>
        <p:nvSpPr>
          <p:cNvPr id="14" name="Title 11">
            <a:extLst>
              <a:ext uri="{FF2B5EF4-FFF2-40B4-BE49-F238E27FC236}">
                <a16:creationId xmlns:a16="http://schemas.microsoft.com/office/drawing/2014/main" id="{EB5E375D-3C3F-482F-8BBA-55300B4C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027" y="102063"/>
            <a:ext cx="7638291" cy="704323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rgbClr val="213C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COVID-19 Knowledge Graph</a:t>
            </a:r>
            <a:endParaRPr lang="en-US" sz="4000" b="1" dirty="0">
              <a:solidFill>
                <a:srgbClr val="213C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9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125F8804-61B4-4013-AC69-987CA7E68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6" y="1037860"/>
            <a:ext cx="9144000" cy="146957"/>
          </a:xfrm>
          <a:prstGeom prst="rect">
            <a:avLst/>
          </a:prstGeom>
          <a:solidFill>
            <a:srgbClr val="0549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A31F1937-1E16-4722-B87B-3C332D694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7" y="19535"/>
            <a:ext cx="872140" cy="869380"/>
          </a:xfrm>
          <a:prstGeom prst="rect">
            <a:avLst/>
          </a:prstGeom>
        </p:spPr>
      </p:pic>
      <p:sp>
        <p:nvSpPr>
          <p:cNvPr id="14" name="Title 11">
            <a:extLst>
              <a:ext uri="{FF2B5EF4-FFF2-40B4-BE49-F238E27FC236}">
                <a16:creationId xmlns:a16="http://schemas.microsoft.com/office/drawing/2014/main" id="{EB5E375D-3C3F-482F-8BBA-55300B4C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027" y="102063"/>
            <a:ext cx="7638291" cy="704323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solidFill>
                  <a:srgbClr val="213C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Frequent Pattern Example</a:t>
            </a:r>
            <a:endParaRPr lang="en-US" sz="4000" b="1" dirty="0">
              <a:solidFill>
                <a:srgbClr val="213C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Oval 357">
            <a:extLst>
              <a:ext uri="{FF2B5EF4-FFF2-40B4-BE49-F238E27FC236}">
                <a16:creationId xmlns:a16="http://schemas.microsoft.com/office/drawing/2014/main" id="{7D7BB468-7787-46CE-B164-49D35E554185}"/>
              </a:ext>
            </a:extLst>
          </p:cNvPr>
          <p:cNvSpPr/>
          <p:nvPr/>
        </p:nvSpPr>
        <p:spPr>
          <a:xfrm>
            <a:off x="1060622" y="1786591"/>
            <a:ext cx="540000" cy="54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359">
            <a:extLst>
              <a:ext uri="{FF2B5EF4-FFF2-40B4-BE49-F238E27FC236}">
                <a16:creationId xmlns:a16="http://schemas.microsoft.com/office/drawing/2014/main" id="{4E31AD71-17DF-4A3E-A1F0-41A652F66592}"/>
              </a:ext>
            </a:extLst>
          </p:cNvPr>
          <p:cNvSpPr/>
          <p:nvPr/>
        </p:nvSpPr>
        <p:spPr>
          <a:xfrm>
            <a:off x="2958296" y="1783103"/>
            <a:ext cx="540000" cy="540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直线箭头连接符 49">
            <a:extLst>
              <a:ext uri="{FF2B5EF4-FFF2-40B4-BE49-F238E27FC236}">
                <a16:creationId xmlns:a16="http://schemas.microsoft.com/office/drawing/2014/main" id="{0289EC77-FE80-4ED3-BD27-C3949B41E95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00622" y="2053103"/>
            <a:ext cx="1357674" cy="3488"/>
          </a:xfrm>
          <a:prstGeom prst="straightConnector1">
            <a:avLst/>
          </a:prstGeom>
          <a:ln w="9525">
            <a:solidFill>
              <a:schemeClr val="tx1"/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:a16="http://schemas.microsoft.com/office/drawing/2014/main" id="{9B4CCA19-B12A-4662-8DA7-1D1FCEE94EB7}"/>
              </a:ext>
            </a:extLst>
          </p:cNvPr>
          <p:cNvSpPr/>
          <p:nvPr/>
        </p:nvSpPr>
        <p:spPr>
          <a:xfrm>
            <a:off x="1899924" y="1596183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i="1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from</a:t>
            </a:r>
            <a:endParaRPr kumimoji="1" lang="zh-CN" altLang="en-US" i="1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CE4691FB-AA73-42C7-ADFD-7BC3DB589F35}"/>
              </a:ext>
            </a:extLst>
          </p:cNvPr>
          <p:cNvSpPr/>
          <p:nvPr/>
        </p:nvSpPr>
        <p:spPr>
          <a:xfrm>
            <a:off x="849225" y="1420518"/>
            <a:ext cx="875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i="1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altLang="zh-CN" i="1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Strain</a:t>
            </a:r>
            <a:r>
              <a:rPr lang="en-US" altLang="zh-CN" i="1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11" name="矩形 8">
            <a:extLst>
              <a:ext uri="{FF2B5EF4-FFF2-40B4-BE49-F238E27FC236}">
                <a16:creationId xmlns:a16="http://schemas.microsoft.com/office/drawing/2014/main" id="{AF0B4F7E-8B19-45DE-896B-C0B3F5E3CEA3}"/>
              </a:ext>
            </a:extLst>
          </p:cNvPr>
          <p:cNvSpPr/>
          <p:nvPr/>
        </p:nvSpPr>
        <p:spPr>
          <a:xfrm>
            <a:off x="2824375" y="1381881"/>
            <a:ext cx="678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i="1" dirty="0">
                <a:latin typeface="Calibri" charset="0"/>
                <a:ea typeface="Calibri" charset="0"/>
                <a:cs typeface="Calibri" charset="0"/>
              </a:rPr>
              <a:t>(City)</a:t>
            </a:r>
          </a:p>
        </p:txBody>
      </p:sp>
      <p:cxnSp>
        <p:nvCxnSpPr>
          <p:cNvPr id="12" name="直线箭头连接符 49">
            <a:extLst>
              <a:ext uri="{FF2B5EF4-FFF2-40B4-BE49-F238E27FC236}">
                <a16:creationId xmlns:a16="http://schemas.microsoft.com/office/drawing/2014/main" id="{17FF5B64-706A-453E-AA45-84D385CB10A5}"/>
              </a:ext>
            </a:extLst>
          </p:cNvPr>
          <p:cNvCxnSpPr>
            <a:cxnSpLocks/>
            <a:stCxn id="6" idx="4"/>
            <a:endCxn id="13" idx="1"/>
          </p:cNvCxnSpPr>
          <p:nvPr/>
        </p:nvCxnSpPr>
        <p:spPr>
          <a:xfrm>
            <a:off x="1330622" y="2326591"/>
            <a:ext cx="631139" cy="537772"/>
          </a:xfrm>
          <a:prstGeom prst="straightConnector1">
            <a:avLst/>
          </a:prstGeom>
          <a:ln w="9525">
            <a:solidFill>
              <a:schemeClr val="tx1"/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359">
            <a:extLst>
              <a:ext uri="{FF2B5EF4-FFF2-40B4-BE49-F238E27FC236}">
                <a16:creationId xmlns:a16="http://schemas.microsoft.com/office/drawing/2014/main" id="{1A364881-38DF-4D11-B79D-06518D6A7A02}"/>
              </a:ext>
            </a:extLst>
          </p:cNvPr>
          <p:cNvSpPr/>
          <p:nvPr/>
        </p:nvSpPr>
        <p:spPr>
          <a:xfrm>
            <a:off x="1882680" y="2785282"/>
            <a:ext cx="540000" cy="54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0C628F67-C634-4D22-977B-DF0ADE40A75C}"/>
              </a:ext>
            </a:extLst>
          </p:cNvPr>
          <p:cNvSpPr/>
          <p:nvPr/>
        </p:nvSpPr>
        <p:spPr>
          <a:xfrm>
            <a:off x="1061893" y="241595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i="1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type</a:t>
            </a:r>
            <a:endParaRPr kumimoji="1" lang="zh-CN" altLang="en-US" i="1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sp>
        <p:nvSpPr>
          <p:cNvPr id="16" name="矩形 12">
            <a:extLst>
              <a:ext uri="{FF2B5EF4-FFF2-40B4-BE49-F238E27FC236}">
                <a16:creationId xmlns:a16="http://schemas.microsoft.com/office/drawing/2014/main" id="{29CFFF87-580C-43D3-8D9B-57258C122E1E}"/>
              </a:ext>
            </a:extLst>
          </p:cNvPr>
          <p:cNvSpPr/>
          <p:nvPr/>
        </p:nvSpPr>
        <p:spPr>
          <a:xfrm>
            <a:off x="2385327" y="2874100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i="1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altLang="zh-CN" i="1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Virus</a:t>
            </a:r>
            <a:r>
              <a:rPr lang="en-US" altLang="zh-CN" i="1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pic>
        <p:nvPicPr>
          <p:cNvPr id="17" name="图片 20">
            <a:extLst>
              <a:ext uri="{FF2B5EF4-FFF2-40B4-BE49-F238E27FC236}">
                <a16:creationId xmlns:a16="http://schemas.microsoft.com/office/drawing/2014/main" id="{51C7003E-931C-4135-A461-686764C2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721" y="1574770"/>
            <a:ext cx="611369" cy="601228"/>
          </a:xfrm>
          <a:prstGeom prst="rect">
            <a:avLst/>
          </a:prstGeom>
        </p:spPr>
      </p:pic>
      <p:pic>
        <p:nvPicPr>
          <p:cNvPr id="18" name="图片 21">
            <a:extLst>
              <a:ext uri="{FF2B5EF4-FFF2-40B4-BE49-F238E27FC236}">
                <a16:creationId xmlns:a16="http://schemas.microsoft.com/office/drawing/2014/main" id="{69D0347A-13F4-4C26-B23C-144E264D8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335" y="2657778"/>
            <a:ext cx="681093" cy="657152"/>
          </a:xfrm>
          <a:prstGeom prst="rect">
            <a:avLst/>
          </a:prstGeom>
        </p:spPr>
      </p:pic>
      <p:pic>
        <p:nvPicPr>
          <p:cNvPr id="19" name="Picture 4" descr="Image result for strains 2019-ncov">
            <a:extLst>
              <a:ext uri="{FF2B5EF4-FFF2-40B4-BE49-F238E27FC236}">
                <a16:creationId xmlns:a16="http://schemas.microsoft.com/office/drawing/2014/main" id="{260A0423-E7CE-41AC-AB87-DC07AB396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7" r="15976"/>
          <a:stretch/>
        </p:blipFill>
        <p:spPr bwMode="auto">
          <a:xfrm rot="5400000">
            <a:off x="5200629" y="1421264"/>
            <a:ext cx="517010" cy="84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D5EFC78D-30BB-41B3-ACA3-D068D55F0F21}"/>
              </a:ext>
            </a:extLst>
          </p:cNvPr>
          <p:cNvSpPr txBox="1"/>
          <p:nvPr/>
        </p:nvSpPr>
        <p:spPr>
          <a:xfrm>
            <a:off x="1432581" y="3334125"/>
            <a:ext cx="1542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(a) Pattern</a:t>
            </a:r>
          </a:p>
        </p:txBody>
      </p:sp>
      <p:sp>
        <p:nvSpPr>
          <p:cNvPr id="21" name="TextBox 90">
            <a:extLst>
              <a:ext uri="{FF2B5EF4-FFF2-40B4-BE49-F238E27FC236}">
                <a16:creationId xmlns:a16="http://schemas.microsoft.com/office/drawing/2014/main" id="{C74F102C-C2EE-40E3-9754-DEDB4649537D}"/>
              </a:ext>
            </a:extLst>
          </p:cNvPr>
          <p:cNvSpPr txBox="1"/>
          <p:nvPr/>
        </p:nvSpPr>
        <p:spPr>
          <a:xfrm>
            <a:off x="5805037" y="3377811"/>
            <a:ext cx="1907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(b) Instance 1</a:t>
            </a:r>
          </a:p>
        </p:txBody>
      </p:sp>
      <p:cxnSp>
        <p:nvCxnSpPr>
          <p:cNvPr id="22" name="直线箭头连接符 49">
            <a:extLst>
              <a:ext uri="{FF2B5EF4-FFF2-40B4-BE49-F238E27FC236}">
                <a16:creationId xmlns:a16="http://schemas.microsoft.com/office/drawing/2014/main" id="{87324536-4D6F-4862-A78C-F08A721206E9}"/>
              </a:ext>
            </a:extLst>
          </p:cNvPr>
          <p:cNvCxnSpPr>
            <a:cxnSpLocks/>
          </p:cNvCxnSpPr>
          <p:nvPr/>
        </p:nvCxnSpPr>
        <p:spPr>
          <a:xfrm>
            <a:off x="5417183" y="2092194"/>
            <a:ext cx="631139" cy="537772"/>
          </a:xfrm>
          <a:prstGeom prst="straightConnector1">
            <a:avLst/>
          </a:prstGeom>
          <a:ln w="9525">
            <a:solidFill>
              <a:schemeClr val="tx1"/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49">
            <a:extLst>
              <a:ext uri="{FF2B5EF4-FFF2-40B4-BE49-F238E27FC236}">
                <a16:creationId xmlns:a16="http://schemas.microsoft.com/office/drawing/2014/main" id="{299A6307-A1E0-4703-BC19-324F1C391E83}"/>
              </a:ext>
            </a:extLst>
          </p:cNvPr>
          <p:cNvCxnSpPr>
            <a:cxnSpLocks/>
          </p:cNvCxnSpPr>
          <p:nvPr/>
        </p:nvCxnSpPr>
        <p:spPr>
          <a:xfrm flipV="1">
            <a:off x="5958493" y="1875802"/>
            <a:ext cx="985861" cy="3488"/>
          </a:xfrm>
          <a:prstGeom prst="straightConnector1">
            <a:avLst/>
          </a:prstGeom>
          <a:ln w="9525">
            <a:solidFill>
              <a:schemeClr val="tx1"/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2">
            <a:extLst>
              <a:ext uri="{FF2B5EF4-FFF2-40B4-BE49-F238E27FC236}">
                <a16:creationId xmlns:a16="http://schemas.microsoft.com/office/drawing/2014/main" id="{168D4D9C-0E6E-4A7F-935A-F8D6B3C53C2C}"/>
              </a:ext>
            </a:extLst>
          </p:cNvPr>
          <p:cNvSpPr/>
          <p:nvPr/>
        </p:nvSpPr>
        <p:spPr>
          <a:xfrm>
            <a:off x="6130960" y="1506470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i="1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from</a:t>
            </a:r>
            <a:endParaRPr kumimoji="1" lang="zh-CN" altLang="en-US" i="1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327E199B-D54C-4C8C-8A4A-9C3653BDC1AB}"/>
              </a:ext>
            </a:extLst>
          </p:cNvPr>
          <p:cNvSpPr/>
          <p:nvPr/>
        </p:nvSpPr>
        <p:spPr>
          <a:xfrm>
            <a:off x="5228711" y="224559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i="1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type</a:t>
            </a:r>
            <a:endParaRPr kumimoji="1" lang="zh-CN" altLang="en-US" i="1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sp>
        <p:nvSpPr>
          <p:cNvPr id="26" name="Rectangle 96">
            <a:extLst>
              <a:ext uri="{FF2B5EF4-FFF2-40B4-BE49-F238E27FC236}">
                <a16:creationId xmlns:a16="http://schemas.microsoft.com/office/drawing/2014/main" id="{19BAF11E-594C-480E-A5AA-97D9C315CEE9}"/>
              </a:ext>
            </a:extLst>
          </p:cNvPr>
          <p:cNvSpPr/>
          <p:nvPr/>
        </p:nvSpPr>
        <p:spPr>
          <a:xfrm>
            <a:off x="4187907" y="1443723"/>
            <a:ext cx="1108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Calibri" charset="0"/>
                <a:ea typeface="Calibri" charset="0"/>
                <a:cs typeface="Calibri" charset="0"/>
              </a:rPr>
              <a:t>Sydney-02</a:t>
            </a:r>
          </a:p>
          <a:p>
            <a:pPr algn="ctr"/>
            <a:r>
              <a:rPr lang="en-US" altLang="zh-CN" sz="1600" i="1" dirty="0">
                <a:latin typeface="Calibri" charset="0"/>
                <a:ea typeface="Calibri" charset="0"/>
                <a:cs typeface="Calibri" charset="0"/>
              </a:rPr>
              <a:t>(Strain)</a:t>
            </a:r>
          </a:p>
        </p:txBody>
      </p:sp>
      <p:sp>
        <p:nvSpPr>
          <p:cNvPr id="27" name="Rectangle 96">
            <a:extLst>
              <a:ext uri="{FF2B5EF4-FFF2-40B4-BE49-F238E27FC236}">
                <a16:creationId xmlns:a16="http://schemas.microsoft.com/office/drawing/2014/main" id="{F5467888-F38F-41DA-81A7-40F8268CF9C9}"/>
              </a:ext>
            </a:extLst>
          </p:cNvPr>
          <p:cNvSpPr/>
          <p:nvPr/>
        </p:nvSpPr>
        <p:spPr>
          <a:xfrm>
            <a:off x="6618142" y="2666490"/>
            <a:ext cx="11075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Calibri" charset="0"/>
                <a:ea typeface="Calibri" charset="0"/>
                <a:cs typeface="Calibri" charset="0"/>
              </a:rPr>
              <a:t>2019-nCoV</a:t>
            </a:r>
          </a:p>
          <a:p>
            <a:pPr algn="ctr"/>
            <a:r>
              <a:rPr lang="en-US" altLang="zh-CN" sz="1600" i="1" dirty="0">
                <a:latin typeface="Calibri" charset="0"/>
                <a:ea typeface="Calibri" charset="0"/>
                <a:cs typeface="Calibri" charset="0"/>
              </a:rPr>
              <a:t>(Virus)</a:t>
            </a:r>
          </a:p>
        </p:txBody>
      </p:sp>
      <p:sp>
        <p:nvSpPr>
          <p:cNvPr id="28" name="Rectangle 96">
            <a:extLst>
              <a:ext uri="{FF2B5EF4-FFF2-40B4-BE49-F238E27FC236}">
                <a16:creationId xmlns:a16="http://schemas.microsoft.com/office/drawing/2014/main" id="{86150A6D-E34E-425C-9B96-DD3B83340940}"/>
              </a:ext>
            </a:extLst>
          </p:cNvPr>
          <p:cNvSpPr/>
          <p:nvPr/>
        </p:nvSpPr>
        <p:spPr>
          <a:xfrm>
            <a:off x="7406969" y="1433339"/>
            <a:ext cx="11075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Calibri" charset="0"/>
                <a:ea typeface="Calibri" charset="0"/>
                <a:cs typeface="Calibri" charset="0"/>
              </a:rPr>
              <a:t>Sydney</a:t>
            </a:r>
          </a:p>
          <a:p>
            <a:pPr algn="ctr"/>
            <a:r>
              <a:rPr lang="en-US" altLang="zh-CN" sz="1600" i="1" dirty="0">
                <a:latin typeface="Calibri" charset="0"/>
                <a:ea typeface="Calibri" charset="0"/>
                <a:cs typeface="Calibri" charset="0"/>
              </a:rPr>
              <a:t>(City)</a:t>
            </a:r>
          </a:p>
        </p:txBody>
      </p:sp>
      <p:pic>
        <p:nvPicPr>
          <p:cNvPr id="51" name="图片 5">
            <a:extLst>
              <a:ext uri="{FF2B5EF4-FFF2-40B4-BE49-F238E27FC236}">
                <a16:creationId xmlns:a16="http://schemas.microsoft.com/office/drawing/2014/main" id="{A770262D-63DD-46A6-BA72-2A13D8C46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448" y="4025540"/>
            <a:ext cx="681093" cy="657152"/>
          </a:xfrm>
          <a:prstGeom prst="rect">
            <a:avLst/>
          </a:prstGeom>
        </p:spPr>
      </p:pic>
      <p:pic>
        <p:nvPicPr>
          <p:cNvPr id="52" name="图片 6">
            <a:extLst>
              <a:ext uri="{FF2B5EF4-FFF2-40B4-BE49-F238E27FC236}">
                <a16:creationId xmlns:a16="http://schemas.microsoft.com/office/drawing/2014/main" id="{4631D79B-B5DA-4A9F-ABC1-45AB236D6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7645" y="5765152"/>
            <a:ext cx="622682" cy="633670"/>
          </a:xfrm>
          <a:prstGeom prst="rect">
            <a:avLst/>
          </a:prstGeom>
        </p:spPr>
      </p:pic>
      <p:sp>
        <p:nvSpPr>
          <p:cNvPr id="53" name="Rectangle 96">
            <a:extLst>
              <a:ext uri="{FF2B5EF4-FFF2-40B4-BE49-F238E27FC236}">
                <a16:creationId xmlns:a16="http://schemas.microsoft.com/office/drawing/2014/main" id="{D667FA49-5FAD-4FE5-B51C-9842B9E5719E}"/>
              </a:ext>
            </a:extLst>
          </p:cNvPr>
          <p:cNvSpPr/>
          <p:nvPr/>
        </p:nvSpPr>
        <p:spPr>
          <a:xfrm>
            <a:off x="1745220" y="4603683"/>
            <a:ext cx="11075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Calibri" charset="0"/>
                <a:ea typeface="Calibri" charset="0"/>
                <a:cs typeface="Calibri" charset="0"/>
              </a:rPr>
              <a:t>2019-nCoV</a:t>
            </a:r>
          </a:p>
          <a:p>
            <a:pPr algn="ctr"/>
            <a:r>
              <a:rPr lang="en-US" altLang="zh-CN" sz="1600" i="1" dirty="0">
                <a:latin typeface="Calibri" charset="0"/>
                <a:ea typeface="Calibri" charset="0"/>
                <a:cs typeface="Calibri" charset="0"/>
              </a:rPr>
              <a:t>(Virus)</a:t>
            </a:r>
          </a:p>
        </p:txBody>
      </p:sp>
      <p:sp>
        <p:nvSpPr>
          <p:cNvPr id="54" name="Rectangle 96">
            <a:extLst>
              <a:ext uri="{FF2B5EF4-FFF2-40B4-BE49-F238E27FC236}">
                <a16:creationId xmlns:a16="http://schemas.microsoft.com/office/drawing/2014/main" id="{E46AB971-E70E-4C6E-A68E-4994658F0742}"/>
              </a:ext>
            </a:extLst>
          </p:cNvPr>
          <p:cNvSpPr/>
          <p:nvPr/>
        </p:nvSpPr>
        <p:spPr>
          <a:xfrm>
            <a:off x="3426321" y="5793606"/>
            <a:ext cx="11075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Calibri" charset="0"/>
                <a:ea typeface="Calibri" charset="0"/>
                <a:cs typeface="Calibri" charset="0"/>
              </a:rPr>
              <a:t>Wuhan</a:t>
            </a:r>
          </a:p>
          <a:p>
            <a:pPr algn="ctr"/>
            <a:r>
              <a:rPr lang="en-US" altLang="zh-CN" sz="1600" i="1" dirty="0">
                <a:latin typeface="Calibri" charset="0"/>
                <a:ea typeface="Calibri" charset="0"/>
                <a:cs typeface="Calibri" charset="0"/>
              </a:rPr>
              <a:t>(City)</a:t>
            </a:r>
          </a:p>
        </p:txBody>
      </p:sp>
      <p:sp>
        <p:nvSpPr>
          <p:cNvPr id="56" name="Rectangle 96">
            <a:extLst>
              <a:ext uri="{FF2B5EF4-FFF2-40B4-BE49-F238E27FC236}">
                <a16:creationId xmlns:a16="http://schemas.microsoft.com/office/drawing/2014/main" id="{A3BBF50A-C2BA-425F-AE7D-A7D76C81E419}"/>
              </a:ext>
            </a:extLst>
          </p:cNvPr>
          <p:cNvSpPr/>
          <p:nvPr/>
        </p:nvSpPr>
        <p:spPr>
          <a:xfrm>
            <a:off x="382799" y="5344551"/>
            <a:ext cx="1108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Calibri" charset="0"/>
                <a:ea typeface="Calibri" charset="0"/>
                <a:cs typeface="Calibri" charset="0"/>
              </a:rPr>
              <a:t>WH-01</a:t>
            </a:r>
          </a:p>
          <a:p>
            <a:pPr algn="ctr"/>
            <a:r>
              <a:rPr lang="en-US" altLang="zh-CN" sz="1600" i="1" dirty="0">
                <a:latin typeface="Calibri" charset="0"/>
                <a:ea typeface="Calibri" charset="0"/>
                <a:cs typeface="Calibri" charset="0"/>
              </a:rPr>
              <a:t>(Strain)</a:t>
            </a:r>
          </a:p>
        </p:txBody>
      </p:sp>
      <p:sp>
        <p:nvSpPr>
          <p:cNvPr id="57" name="Rectangle 22">
            <a:extLst>
              <a:ext uri="{FF2B5EF4-FFF2-40B4-BE49-F238E27FC236}">
                <a16:creationId xmlns:a16="http://schemas.microsoft.com/office/drawing/2014/main" id="{3625A61B-11CC-4DEF-9488-B5048AD52AD1}"/>
              </a:ext>
            </a:extLst>
          </p:cNvPr>
          <p:cNvSpPr/>
          <p:nvPr/>
        </p:nvSpPr>
        <p:spPr>
          <a:xfrm>
            <a:off x="2003428" y="5782290"/>
            <a:ext cx="5854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i="1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from</a:t>
            </a:r>
            <a:endParaRPr kumimoji="1" lang="zh-CN" altLang="en-US" sz="1600" i="1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cxnSp>
        <p:nvCxnSpPr>
          <p:cNvPr id="58" name="直线箭头连接符 30">
            <a:extLst>
              <a:ext uri="{FF2B5EF4-FFF2-40B4-BE49-F238E27FC236}">
                <a16:creationId xmlns:a16="http://schemas.microsoft.com/office/drawing/2014/main" id="{A55512A9-C0C3-4B0D-932A-4AD5C36264FD}"/>
              </a:ext>
            </a:extLst>
          </p:cNvPr>
          <p:cNvCxnSpPr>
            <a:cxnSpLocks/>
          </p:cNvCxnSpPr>
          <p:nvPr/>
        </p:nvCxnSpPr>
        <p:spPr>
          <a:xfrm>
            <a:off x="1767093" y="6139802"/>
            <a:ext cx="1049819" cy="0"/>
          </a:xfrm>
          <a:prstGeom prst="straightConnector1">
            <a:avLst/>
          </a:prstGeom>
          <a:ln w="12700">
            <a:solidFill>
              <a:schemeClr val="tx1"/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30">
            <a:extLst>
              <a:ext uri="{FF2B5EF4-FFF2-40B4-BE49-F238E27FC236}">
                <a16:creationId xmlns:a16="http://schemas.microsoft.com/office/drawing/2014/main" id="{495B7CAD-5DF0-4C42-BA04-3B4A22450C74}"/>
              </a:ext>
            </a:extLst>
          </p:cNvPr>
          <p:cNvCxnSpPr>
            <a:cxnSpLocks/>
          </p:cNvCxnSpPr>
          <p:nvPr/>
        </p:nvCxnSpPr>
        <p:spPr>
          <a:xfrm flipV="1">
            <a:off x="1620990" y="5276525"/>
            <a:ext cx="483159" cy="514406"/>
          </a:xfrm>
          <a:prstGeom prst="straightConnector1">
            <a:avLst/>
          </a:prstGeom>
          <a:ln w="12700">
            <a:solidFill>
              <a:schemeClr val="tx1"/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22">
            <a:extLst>
              <a:ext uri="{FF2B5EF4-FFF2-40B4-BE49-F238E27FC236}">
                <a16:creationId xmlns:a16="http://schemas.microsoft.com/office/drawing/2014/main" id="{3F490525-E17B-4B2D-842D-860195A5830D}"/>
              </a:ext>
            </a:extLst>
          </p:cNvPr>
          <p:cNvSpPr/>
          <p:nvPr/>
        </p:nvSpPr>
        <p:spPr>
          <a:xfrm>
            <a:off x="1329985" y="5262411"/>
            <a:ext cx="548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i="1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type</a:t>
            </a:r>
            <a:endParaRPr kumimoji="1" lang="zh-CN" altLang="en-US" sz="1600" i="1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pic>
        <p:nvPicPr>
          <p:cNvPr id="61" name="图片 49">
            <a:extLst>
              <a:ext uri="{FF2B5EF4-FFF2-40B4-BE49-F238E27FC236}">
                <a16:creationId xmlns:a16="http://schemas.microsoft.com/office/drawing/2014/main" id="{A4FFC729-7619-498E-87EE-623196B7B9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1" y="5892127"/>
            <a:ext cx="872761" cy="495351"/>
          </a:xfrm>
          <a:prstGeom prst="rect">
            <a:avLst/>
          </a:prstGeom>
        </p:spPr>
      </p:pic>
      <p:sp>
        <p:nvSpPr>
          <p:cNvPr id="62" name="TextBox 90">
            <a:extLst>
              <a:ext uri="{FF2B5EF4-FFF2-40B4-BE49-F238E27FC236}">
                <a16:creationId xmlns:a16="http://schemas.microsoft.com/office/drawing/2014/main" id="{4EE330A9-2989-4FF0-99FC-CDB0F5FD7CE2}"/>
              </a:ext>
            </a:extLst>
          </p:cNvPr>
          <p:cNvSpPr txBox="1"/>
          <p:nvPr/>
        </p:nvSpPr>
        <p:spPr>
          <a:xfrm>
            <a:off x="1255654" y="6355059"/>
            <a:ext cx="1870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(c) Instance 2</a:t>
            </a:r>
          </a:p>
        </p:txBody>
      </p:sp>
      <p:pic>
        <p:nvPicPr>
          <p:cNvPr id="92" name="图片 16">
            <a:extLst>
              <a:ext uri="{FF2B5EF4-FFF2-40B4-BE49-F238E27FC236}">
                <a16:creationId xmlns:a16="http://schemas.microsoft.com/office/drawing/2014/main" id="{733AB4E8-6838-4DE4-B7E1-0C1693CB4D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190" y="5842890"/>
            <a:ext cx="606978" cy="605166"/>
          </a:xfrm>
          <a:prstGeom prst="rect">
            <a:avLst/>
          </a:prstGeom>
        </p:spPr>
      </p:pic>
      <p:cxnSp>
        <p:nvCxnSpPr>
          <p:cNvPr id="93" name="直线箭头连接符 30">
            <a:extLst>
              <a:ext uri="{FF2B5EF4-FFF2-40B4-BE49-F238E27FC236}">
                <a16:creationId xmlns:a16="http://schemas.microsoft.com/office/drawing/2014/main" id="{2E741CC6-89A3-4E72-86F5-AE30FB3030F2}"/>
              </a:ext>
            </a:extLst>
          </p:cNvPr>
          <p:cNvCxnSpPr>
            <a:cxnSpLocks/>
          </p:cNvCxnSpPr>
          <p:nvPr/>
        </p:nvCxnSpPr>
        <p:spPr>
          <a:xfrm flipV="1">
            <a:off x="5916422" y="4860872"/>
            <a:ext cx="571402" cy="618372"/>
          </a:xfrm>
          <a:prstGeom prst="straightConnector1">
            <a:avLst/>
          </a:prstGeom>
          <a:ln w="12700">
            <a:solidFill>
              <a:schemeClr val="tx1"/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22">
            <a:extLst>
              <a:ext uri="{FF2B5EF4-FFF2-40B4-BE49-F238E27FC236}">
                <a16:creationId xmlns:a16="http://schemas.microsoft.com/office/drawing/2014/main" id="{2174841F-2BE4-4391-87D9-8CF444C78981}"/>
              </a:ext>
            </a:extLst>
          </p:cNvPr>
          <p:cNvSpPr/>
          <p:nvPr/>
        </p:nvSpPr>
        <p:spPr>
          <a:xfrm>
            <a:off x="6567883" y="5793606"/>
            <a:ext cx="5854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i="1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from</a:t>
            </a:r>
            <a:endParaRPr kumimoji="1" lang="zh-CN" altLang="en-US" sz="1600" i="1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sp>
        <p:nvSpPr>
          <p:cNvPr id="95" name="Rectangle 96">
            <a:extLst>
              <a:ext uri="{FF2B5EF4-FFF2-40B4-BE49-F238E27FC236}">
                <a16:creationId xmlns:a16="http://schemas.microsoft.com/office/drawing/2014/main" id="{F97A4768-FC3B-437B-85EB-12152B5AB641}"/>
              </a:ext>
            </a:extLst>
          </p:cNvPr>
          <p:cNvSpPr/>
          <p:nvPr/>
        </p:nvSpPr>
        <p:spPr>
          <a:xfrm>
            <a:off x="6665036" y="4568485"/>
            <a:ext cx="713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Calibri" charset="0"/>
                <a:ea typeface="Calibri" charset="0"/>
                <a:cs typeface="Calibri" charset="0"/>
              </a:rPr>
              <a:t>H3N2</a:t>
            </a:r>
          </a:p>
          <a:p>
            <a:pPr algn="ctr"/>
            <a:r>
              <a:rPr lang="en-US" altLang="zh-CN" sz="1600" i="1" dirty="0">
                <a:latin typeface="Calibri" charset="0"/>
                <a:ea typeface="Calibri" charset="0"/>
                <a:cs typeface="Calibri" charset="0"/>
              </a:rPr>
              <a:t>(Virus)</a:t>
            </a:r>
          </a:p>
        </p:txBody>
      </p:sp>
      <p:sp>
        <p:nvSpPr>
          <p:cNvPr id="96" name="Rectangle 96">
            <a:extLst>
              <a:ext uri="{FF2B5EF4-FFF2-40B4-BE49-F238E27FC236}">
                <a16:creationId xmlns:a16="http://schemas.microsoft.com/office/drawing/2014/main" id="{D095156C-058C-4ED8-8299-A079A807F037}"/>
              </a:ext>
            </a:extLst>
          </p:cNvPr>
          <p:cNvSpPr/>
          <p:nvPr/>
        </p:nvSpPr>
        <p:spPr>
          <a:xfrm>
            <a:off x="7913382" y="5802703"/>
            <a:ext cx="7724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Calibri" charset="0"/>
                <a:ea typeface="Calibri" charset="0"/>
                <a:cs typeface="Calibri" charset="0"/>
              </a:rPr>
              <a:t>Paris</a:t>
            </a:r>
          </a:p>
          <a:p>
            <a:pPr algn="ctr"/>
            <a:r>
              <a:rPr lang="en-US" altLang="zh-CN" sz="1600" i="1" dirty="0">
                <a:latin typeface="Calibri" charset="0"/>
                <a:ea typeface="Calibri" charset="0"/>
                <a:cs typeface="Calibri" charset="0"/>
              </a:rPr>
              <a:t>(City)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78F66F8-B660-46A9-A3FB-93DF3A2AE1A5}"/>
              </a:ext>
            </a:extLst>
          </p:cNvPr>
          <p:cNvSpPr/>
          <p:nvPr/>
        </p:nvSpPr>
        <p:spPr>
          <a:xfrm>
            <a:off x="5193551" y="5472764"/>
            <a:ext cx="1108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Calibri" charset="0"/>
                <a:ea typeface="Calibri" charset="0"/>
                <a:cs typeface="Calibri" charset="0"/>
              </a:rPr>
              <a:t>Paris-908</a:t>
            </a:r>
          </a:p>
          <a:p>
            <a:pPr algn="ctr"/>
            <a:r>
              <a:rPr lang="en-US" altLang="zh-CN" sz="1600" i="1" dirty="0">
                <a:latin typeface="Calibri" charset="0"/>
                <a:ea typeface="Calibri" charset="0"/>
                <a:cs typeface="Calibri" charset="0"/>
              </a:rPr>
              <a:t>(Strain)</a:t>
            </a:r>
          </a:p>
        </p:txBody>
      </p:sp>
      <p:cxnSp>
        <p:nvCxnSpPr>
          <p:cNvPr id="98" name="直线箭头连接符 30">
            <a:extLst>
              <a:ext uri="{FF2B5EF4-FFF2-40B4-BE49-F238E27FC236}">
                <a16:creationId xmlns:a16="http://schemas.microsoft.com/office/drawing/2014/main" id="{1D2749FB-C20B-4608-A52C-878E2C2035A9}"/>
              </a:ext>
            </a:extLst>
          </p:cNvPr>
          <p:cNvCxnSpPr>
            <a:cxnSpLocks/>
          </p:cNvCxnSpPr>
          <p:nvPr/>
        </p:nvCxnSpPr>
        <p:spPr>
          <a:xfrm flipV="1">
            <a:off x="6544228" y="6255844"/>
            <a:ext cx="632728" cy="781"/>
          </a:xfrm>
          <a:prstGeom prst="straightConnector1">
            <a:avLst/>
          </a:prstGeom>
          <a:ln w="12700">
            <a:solidFill>
              <a:schemeClr val="tx1"/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22">
            <a:extLst>
              <a:ext uri="{FF2B5EF4-FFF2-40B4-BE49-F238E27FC236}">
                <a16:creationId xmlns:a16="http://schemas.microsoft.com/office/drawing/2014/main" id="{C0DFF5EA-0D7B-4990-85FD-AE82B836AA27}"/>
              </a:ext>
            </a:extLst>
          </p:cNvPr>
          <p:cNvSpPr/>
          <p:nvPr/>
        </p:nvSpPr>
        <p:spPr>
          <a:xfrm>
            <a:off x="5547869" y="4791727"/>
            <a:ext cx="548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i="1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type</a:t>
            </a:r>
            <a:endParaRPr kumimoji="1" lang="zh-CN" altLang="en-US" sz="1600" i="1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pic>
        <p:nvPicPr>
          <p:cNvPr id="100" name="图片 35">
            <a:extLst>
              <a:ext uri="{FF2B5EF4-FFF2-40B4-BE49-F238E27FC236}">
                <a16:creationId xmlns:a16="http://schemas.microsoft.com/office/drawing/2014/main" id="{1C4076FD-C44A-4431-A424-CEC271F903C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385" y="5904420"/>
            <a:ext cx="989509" cy="559971"/>
          </a:xfrm>
          <a:prstGeom prst="rect">
            <a:avLst/>
          </a:prstGeom>
        </p:spPr>
      </p:pic>
      <p:pic>
        <p:nvPicPr>
          <p:cNvPr id="101" name="图片 37">
            <a:extLst>
              <a:ext uri="{FF2B5EF4-FFF2-40B4-BE49-F238E27FC236}">
                <a16:creationId xmlns:a16="http://schemas.microsoft.com/office/drawing/2014/main" id="{97651CAA-3BDE-4F80-B1FE-60B882A227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350" y="4042766"/>
            <a:ext cx="930627" cy="674125"/>
          </a:xfrm>
          <a:prstGeom prst="rect">
            <a:avLst/>
          </a:prstGeom>
        </p:spPr>
      </p:pic>
      <p:sp>
        <p:nvSpPr>
          <p:cNvPr id="104" name="TextBox 90">
            <a:extLst>
              <a:ext uri="{FF2B5EF4-FFF2-40B4-BE49-F238E27FC236}">
                <a16:creationId xmlns:a16="http://schemas.microsoft.com/office/drawing/2014/main" id="{E0E12897-4C21-489E-976D-2B8177131835}"/>
              </a:ext>
            </a:extLst>
          </p:cNvPr>
          <p:cNvSpPr txBox="1"/>
          <p:nvPr/>
        </p:nvSpPr>
        <p:spPr>
          <a:xfrm>
            <a:off x="5822143" y="6350995"/>
            <a:ext cx="1907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(d) Instance 3</a:t>
            </a:r>
          </a:p>
        </p:txBody>
      </p:sp>
    </p:spTree>
    <p:extLst>
      <p:ext uri="{BB962C8B-B14F-4D97-AF65-F5344CB8AC3E}">
        <p14:creationId xmlns:p14="http://schemas.microsoft.com/office/powerpoint/2010/main" val="4095164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861444"/>
            <a:ext cx="9144000" cy="146957"/>
          </a:xfrm>
          <a:prstGeom prst="rect">
            <a:avLst/>
          </a:prstGeom>
          <a:solidFill>
            <a:srgbClr val="0549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4" y="25146"/>
            <a:ext cx="838953" cy="836298"/>
          </a:xfrm>
          <a:prstGeom prst="rect">
            <a:avLst/>
          </a:prstGeom>
        </p:spPr>
      </p:pic>
      <p:sp>
        <p:nvSpPr>
          <p:cNvPr id="7" name="Title 11">
            <a:extLst>
              <a:ext uri="{FF2B5EF4-FFF2-40B4-BE49-F238E27FC236}">
                <a16:creationId xmlns:a16="http://schemas.microsoft.com/office/drawing/2014/main" id="{219E1970-AE47-4C05-9F67-80E3DCC80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047" y="184592"/>
            <a:ext cx="8291769" cy="517406"/>
          </a:xfrm>
        </p:spPr>
        <p:txBody>
          <a:bodyPr>
            <a:noAutofit/>
          </a:bodyPr>
          <a:lstStyle/>
          <a:p>
            <a:r>
              <a:rPr lang="en-US" altLang="zh-CN" sz="4000" b="1" dirty="0" err="1">
                <a:solidFill>
                  <a:srgbClr val="213C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COVIDPat</a:t>
            </a:r>
            <a:r>
              <a:rPr lang="en-US" altLang="zh-CN" sz="4000" b="1" dirty="0">
                <a:solidFill>
                  <a:srgbClr val="213C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System Architecture</a:t>
            </a:r>
            <a:endParaRPr lang="en-US" sz="4000" b="1" dirty="0">
              <a:solidFill>
                <a:srgbClr val="213C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407452-5E34-44D2-BBFC-64F20E5CC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78" y="1252214"/>
            <a:ext cx="7858539" cy="535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79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CB501F6-7042-4966-9292-06C88A562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6" y="1037860"/>
            <a:ext cx="9144000" cy="146957"/>
          </a:xfrm>
          <a:prstGeom prst="rect">
            <a:avLst/>
          </a:prstGeom>
          <a:solidFill>
            <a:srgbClr val="0549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981A658-8D4B-4766-A960-71316C720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7" y="19535"/>
            <a:ext cx="872140" cy="869380"/>
          </a:xfrm>
          <a:prstGeom prst="rect">
            <a:avLst/>
          </a:prstGeom>
        </p:spPr>
      </p:pic>
      <p:sp>
        <p:nvSpPr>
          <p:cNvPr id="54" name="Title 11">
            <a:extLst>
              <a:ext uri="{FF2B5EF4-FFF2-40B4-BE49-F238E27FC236}">
                <a16:creationId xmlns:a16="http://schemas.microsoft.com/office/drawing/2014/main" id="{85C22C76-B1A5-4409-8E56-C35E050A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028" y="158011"/>
            <a:ext cx="7832034" cy="647771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213C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Mutate Branch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B00DF-A24E-42FE-A628-AF080209A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375" y="1249913"/>
            <a:ext cx="7308574" cy="5126190"/>
          </a:xfrm>
          <a:prstGeom prst="rect">
            <a:avLst/>
          </a:prstGeom>
        </p:spPr>
      </p:pic>
      <p:sp>
        <p:nvSpPr>
          <p:cNvPr id="57" name="TextBox 6">
            <a:extLst>
              <a:ext uri="{FF2B5EF4-FFF2-40B4-BE49-F238E27FC236}">
                <a16:creationId xmlns:a16="http://schemas.microsoft.com/office/drawing/2014/main" id="{319E9A7E-0B57-48BE-82AE-670E4C9CAF4E}"/>
              </a:ext>
            </a:extLst>
          </p:cNvPr>
          <p:cNvSpPr txBox="1"/>
          <p:nvPr/>
        </p:nvSpPr>
        <p:spPr>
          <a:xfrm>
            <a:off x="154669" y="6376103"/>
            <a:ext cx="8834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mutate branches of strains in USA  is not the same as  in Wuhan</a:t>
            </a:r>
          </a:p>
        </p:txBody>
      </p:sp>
    </p:spTree>
    <p:extLst>
      <p:ext uri="{BB962C8B-B14F-4D97-AF65-F5344CB8AC3E}">
        <p14:creationId xmlns:p14="http://schemas.microsoft.com/office/powerpoint/2010/main" val="1954116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CB501F6-7042-4966-9292-06C88A562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6" y="1037860"/>
            <a:ext cx="9144000" cy="146957"/>
          </a:xfrm>
          <a:prstGeom prst="rect">
            <a:avLst/>
          </a:prstGeom>
          <a:solidFill>
            <a:srgbClr val="0549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981A658-8D4B-4766-A960-71316C720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7" y="19535"/>
            <a:ext cx="872140" cy="869380"/>
          </a:xfrm>
          <a:prstGeom prst="rect">
            <a:avLst/>
          </a:prstGeom>
        </p:spPr>
      </p:pic>
      <p:sp>
        <p:nvSpPr>
          <p:cNvPr id="54" name="Title 11">
            <a:extLst>
              <a:ext uri="{FF2B5EF4-FFF2-40B4-BE49-F238E27FC236}">
                <a16:creationId xmlns:a16="http://schemas.microsoft.com/office/drawing/2014/main" id="{85C22C76-B1A5-4409-8E56-C35E050A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58" y="130339"/>
            <a:ext cx="8514520" cy="647771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213C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Mutate Branch Country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BE7E9-5940-4031-B34D-DAC31970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6" y="1444567"/>
            <a:ext cx="9144000" cy="480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8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56" y="6743700"/>
            <a:ext cx="9144000" cy="114300"/>
            <a:chOff x="0" y="1546896"/>
            <a:chExt cx="12192000" cy="88900"/>
          </a:xfrm>
        </p:grpSpPr>
        <p:sp>
          <p:nvSpPr>
            <p:cNvPr id="10" name="矩形 9"/>
            <p:cNvSpPr/>
            <p:nvPr/>
          </p:nvSpPr>
          <p:spPr>
            <a:xfrm>
              <a:off x="0" y="1546896"/>
              <a:ext cx="3048000" cy="88900"/>
            </a:xfrm>
            <a:prstGeom prst="rect">
              <a:avLst/>
            </a:pr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047999" y="1546896"/>
              <a:ext cx="3047831" cy="88900"/>
            </a:xfrm>
            <a:prstGeom prst="rect">
              <a:avLst/>
            </a:prstGeom>
            <a:solidFill>
              <a:srgbClr val="5292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096000" y="1546896"/>
              <a:ext cx="3031331" cy="88900"/>
            </a:xfrm>
            <a:prstGeom prst="rect">
              <a:avLst/>
            </a:prstGeom>
            <a:solidFill>
              <a:srgbClr val="FBA9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144000" y="1546896"/>
              <a:ext cx="3048000" cy="88900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1"/>
          <p:cNvSpPr txBox="1">
            <a:spLocks/>
          </p:cNvSpPr>
          <p:nvPr/>
        </p:nvSpPr>
        <p:spPr>
          <a:xfrm>
            <a:off x="401725" y="2612008"/>
            <a:ext cx="8339781" cy="207645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6000" b="1" dirty="0">
                <a:latin typeface="Times New Roman" charset="0"/>
                <a:ea typeface="Times New Roman" charset="0"/>
                <a:cs typeface="Times New Roman" charset="0"/>
              </a:rPr>
              <a:t>Thank you!</a:t>
            </a: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-256" y="1225200"/>
            <a:ext cx="9144000" cy="146957"/>
          </a:xfrm>
          <a:prstGeom prst="rect">
            <a:avLst/>
          </a:prstGeom>
          <a:solidFill>
            <a:srgbClr val="0549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4429124" cy="119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7351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1095</TotalTime>
  <Words>135</Words>
  <Application>Microsoft Office PowerPoint</Application>
  <PresentationFormat>On-screen Show (4:3)</PresentationFormat>
  <Paragraphs>47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华文新魏</vt:lpstr>
      <vt:lpstr>微软雅黑</vt:lpstr>
      <vt:lpstr>Arial</vt:lpstr>
      <vt:lpstr>Calibri</vt:lpstr>
      <vt:lpstr>Calibri Light</vt:lpstr>
      <vt:lpstr>Times New Roman</vt:lpstr>
      <vt:lpstr>Office Theme</vt:lpstr>
      <vt:lpstr>COVIDPat: Frequent Pattern Discovery on COVID-19 Knowledge Graph</vt:lpstr>
      <vt:lpstr>COVID-19 Knowledge Graph</vt:lpstr>
      <vt:lpstr>Frequent Pattern Example</vt:lpstr>
      <vt:lpstr>COVIDPat: System Architecture</vt:lpstr>
      <vt:lpstr>Mutate Branch Analysis</vt:lpstr>
      <vt:lpstr>Mutate Branch Country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 Tang</dc:creator>
  <cp:lastModifiedBy>ZHANG, JIA HAO [Student]</cp:lastModifiedBy>
  <cp:revision>352</cp:revision>
  <dcterms:created xsi:type="dcterms:W3CDTF">2017-03-21T16:54:00Z</dcterms:created>
  <dcterms:modified xsi:type="dcterms:W3CDTF">2020-04-08T14:05:21Z</dcterms:modified>
</cp:coreProperties>
</file>